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017" r:id="rId3"/>
    <p:sldId id="1027" r:id="rId4"/>
    <p:sldId id="1028" r:id="rId5"/>
    <p:sldId id="1018" r:id="rId6"/>
    <p:sldId id="1020" r:id="rId7"/>
    <p:sldId id="1030"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9</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读写专项提优</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882842"/>
            <a:ext cx="11485848" cy="5181162"/>
          </a:xfrm>
        </p:spPr>
        <p:txBody>
          <a:bodyPr/>
          <a:lstStyle/>
          <a:p>
            <a:pPr hangingPunct="0">
              <a:tabLst>
                <a:tab pos="3587750"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寒假快来了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班的师生们正在讨论假期的旅行计划。以下是他们的对话内容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阅读对话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010" hangingPunct="0">
              <a:tabLst>
                <a:tab pos="4231005" algn="l"/>
                <a:tab pos="8191500"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Winter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holiday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classroom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Hainan. I love swimming in warm seas. I’m going to go with my father and mother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Xizang. I like seeing snowy mountains and blue sky. I’m going there by train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0DB02AB9-18BD-A845-E25C-3066B8C6B636}"/>
              </a:ext>
            </a:extLst>
          </p:cNvPr>
          <p:cNvPicPr>
            <a:picLocks noChangeAspect="1"/>
          </p:cNvPicPr>
          <p:nvPr/>
        </p:nvPicPr>
        <p:blipFill>
          <a:blip r:embed="rId2"/>
          <a:stretch>
            <a:fillRect/>
          </a:stretch>
        </p:blipFill>
        <p:spPr>
          <a:xfrm>
            <a:off x="1035391" y="1074834"/>
            <a:ext cx="2899576" cy="399599"/>
          </a:xfrm>
          <a:prstGeom prst="rect">
            <a:avLst/>
          </a:prstGeom>
        </p:spPr>
      </p:pic>
    </p:spTree>
    <p:extLst>
      <p:ext uri="{BB962C8B-B14F-4D97-AF65-F5344CB8AC3E}">
        <p14:creationId xmlns:p14="http://schemas.microsoft.com/office/powerpoint/2010/main" val="174250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1196752"/>
            <a:ext cx="11485848" cy="3869329"/>
          </a:xfrm>
        </p:spPr>
        <p:txBody>
          <a:bodyPr/>
          <a:lstStyle/>
          <a:p>
            <a:pPr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Xi’an. It is an ancient city full of cultural atmosphere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文化氛围</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want to visit the Terracotta Army. And I’m going there by plane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Australia. It is a beautiful country. I want to see koalas in the forest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all agree to save money for their dream trips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EB694184-03D0-25A0-2667-34AB55640A36}"/>
              </a:ext>
            </a:extLst>
          </p:cNvPr>
          <p:cNvSpPr>
            <a:spLocks noGrp="1"/>
          </p:cNvSpPr>
          <p:nvPr>
            <p:ph idx="1"/>
          </p:nvPr>
        </p:nvSpPr>
        <p:spPr>
          <a:xfrm>
            <a:off x="360854" y="908720"/>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wants to see historical things?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Amy.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Tom.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623F1672-7384-D824-6304-9FDC0C148B55}"/>
              </a:ext>
            </a:extLst>
          </p:cNvPr>
          <p:cNvSpPr txBox="1"/>
          <p:nvPr/>
        </p:nvSpPr>
        <p:spPr>
          <a:xfrm>
            <a:off x="954590" y="1028704"/>
            <a:ext cx="38808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pic>
        <p:nvPicPr>
          <p:cNvPr id="5" name="Bx08.eps">
            <a:extLst>
              <a:ext uri="{FF2B5EF4-FFF2-40B4-BE49-F238E27FC236}">
                <a16:creationId xmlns:a16="http://schemas.microsoft.com/office/drawing/2014/main" id="{3CB875BE-C942-76D5-2E6B-27C6B9941FAA}"/>
              </a:ext>
            </a:extLst>
          </p:cNvPr>
          <p:cNvPicPr>
            <a:picLocks noChangeAspect="1"/>
          </p:cNvPicPr>
          <p:nvPr/>
        </p:nvPicPr>
        <p:blipFill>
          <a:blip r:embed="rId2"/>
          <a:stretch>
            <a:fillRect/>
          </a:stretch>
        </p:blipFill>
        <p:spPr>
          <a:xfrm>
            <a:off x="7259357" y="1469544"/>
            <a:ext cx="4556533" cy="1663845"/>
          </a:xfrm>
          <a:prstGeom prst="rect">
            <a:avLst/>
          </a:prstGeom>
        </p:spPr>
      </p:pic>
      <p:sp>
        <p:nvSpPr>
          <p:cNvPr id="6" name="内容占位符 4">
            <a:extLst>
              <a:ext uri="{FF2B5EF4-FFF2-40B4-BE49-F238E27FC236}">
                <a16:creationId xmlns:a16="http://schemas.microsoft.com/office/drawing/2014/main" id="{E5B04563-722B-62B0-697C-5387C79017FC}"/>
              </a:ext>
            </a:extLst>
          </p:cNvPr>
          <p:cNvSpPr txBox="1">
            <a:spLocks/>
          </p:cNvSpPr>
          <p:nvPr/>
        </p:nvSpPr>
        <p:spPr bwMode="auto">
          <a:xfrm>
            <a:off x="7691405" y="1765237"/>
            <a:ext cx="3862144"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有本题阅读技巧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44728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can you see koalas?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Xizang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Australia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Hainan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FFC3853E-3668-8AED-FAA2-812887731449}"/>
              </a:ext>
            </a:extLst>
          </p:cNvPr>
          <p:cNvSpPr txBox="1"/>
          <p:nvPr/>
        </p:nvSpPr>
        <p:spPr>
          <a:xfrm>
            <a:off x="982638" y="3558480"/>
            <a:ext cx="50405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908720"/>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Tom like about Xizang?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Beaches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Mountains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Museums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8411D1C1-B9C4-E545-3A72-60BA7BA6E6AF}"/>
              </a:ext>
            </a:extLst>
          </p:cNvPr>
          <p:cNvSpPr txBox="1"/>
          <p:nvPr/>
        </p:nvSpPr>
        <p:spPr>
          <a:xfrm>
            <a:off x="982638" y="1019912"/>
            <a:ext cx="50405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4"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40156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will they do for their trips?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Swim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Save money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Study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724A1226-E321-35F9-F81E-A07C77753169}"/>
              </a:ext>
            </a:extLst>
          </p:cNvPr>
          <p:cNvSpPr txBox="1"/>
          <p:nvPr/>
        </p:nvSpPr>
        <p:spPr>
          <a:xfrm>
            <a:off x="982638" y="3512760"/>
            <a:ext cx="50405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764704"/>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正在制订自己和家人的寒假出行计划。请你根据表格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使用所学句型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描述一下他们假期想去哪里旅游吧。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a:extLst>
              <a:ext uri="{FF2B5EF4-FFF2-40B4-BE49-F238E27FC236}">
                <a16:creationId xmlns:a16="http://schemas.microsoft.com/office/drawing/2014/main" id="{EA90D8FF-0E72-0239-8EDA-073835C4CDF5}"/>
              </a:ext>
            </a:extLst>
          </p:cNvPr>
          <p:cNvGraphicFramePr>
            <a:graphicFrameLocks noGrp="1"/>
          </p:cNvGraphicFramePr>
          <p:nvPr>
            <p:extLst>
              <p:ext uri="{D42A27DB-BD31-4B8C-83A1-F6EECF244321}">
                <p14:modId xmlns:p14="http://schemas.microsoft.com/office/powerpoint/2010/main" val="3155626552"/>
              </p:ext>
            </p:extLst>
          </p:nvPr>
        </p:nvGraphicFramePr>
        <p:xfrm>
          <a:off x="478582" y="2056984"/>
          <a:ext cx="11305257" cy="4320540"/>
        </p:xfrm>
        <a:graphic>
          <a:graphicData uri="http://schemas.openxmlformats.org/drawingml/2006/table">
            <a:tbl>
              <a:tblPr firstRow="1" firstCol="1" bandRow="1"/>
              <a:tblGrid>
                <a:gridCol w="3742519">
                  <a:extLst>
                    <a:ext uri="{9D8B030D-6E8A-4147-A177-3AD203B41FA5}">
                      <a16:colId xmlns:a16="http://schemas.microsoft.com/office/drawing/2014/main" val="2806957354"/>
                    </a:ext>
                  </a:extLst>
                </a:gridCol>
                <a:gridCol w="1451682">
                  <a:extLst>
                    <a:ext uri="{9D8B030D-6E8A-4147-A177-3AD203B41FA5}">
                      <a16:colId xmlns:a16="http://schemas.microsoft.com/office/drawing/2014/main" val="878581648"/>
                    </a:ext>
                  </a:extLst>
                </a:gridCol>
                <a:gridCol w="1604491">
                  <a:extLst>
                    <a:ext uri="{9D8B030D-6E8A-4147-A177-3AD203B41FA5}">
                      <a16:colId xmlns:a16="http://schemas.microsoft.com/office/drawing/2014/main" val="3587977733"/>
                    </a:ext>
                  </a:extLst>
                </a:gridCol>
                <a:gridCol w="1528087">
                  <a:extLst>
                    <a:ext uri="{9D8B030D-6E8A-4147-A177-3AD203B41FA5}">
                      <a16:colId xmlns:a16="http://schemas.microsoft.com/office/drawing/2014/main" val="1476170108"/>
                    </a:ext>
                  </a:extLst>
                </a:gridCol>
                <a:gridCol w="1528087">
                  <a:extLst>
                    <a:ext uri="{9D8B030D-6E8A-4147-A177-3AD203B41FA5}">
                      <a16:colId xmlns:a16="http://schemas.microsoft.com/office/drawing/2014/main" val="2962650199"/>
                    </a:ext>
                  </a:extLst>
                </a:gridCol>
                <a:gridCol w="1450391">
                  <a:extLst>
                    <a:ext uri="{9D8B030D-6E8A-4147-A177-3AD203B41FA5}">
                      <a16:colId xmlns:a16="http://schemas.microsoft.com/office/drawing/2014/main" val="3042014624"/>
                    </a:ext>
                  </a:extLst>
                </a:gridCol>
              </a:tblGrid>
              <a:tr h="645704">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father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mother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brother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sister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1259671"/>
                  </a:ext>
                </a:extLst>
              </a:tr>
              <a:tr h="302289">
                <a:tc>
                  <a:txBody>
                    <a:bodyPr/>
                    <a:lstStyle/>
                    <a:p>
                      <a:pPr algn="ctr" hangingPunct="0">
                        <a:lnSpc>
                          <a:spcPct val="150000"/>
                        </a:lnSpc>
                        <a:buNone/>
                        <a:tabLst>
                          <a:tab pos="4231005" algn="l"/>
                          <a:tab pos="8191500" algn="l"/>
                        </a:tabLst>
                      </a:pP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Shanghai</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5660930"/>
                  </a:ext>
                </a:extLst>
              </a:tr>
              <a:tr h="302289">
                <a:tc>
                  <a:txBody>
                    <a:bodyPr/>
                    <a:lstStyle/>
                    <a:p>
                      <a:pPr algn="ctr" hangingPunct="0">
                        <a:lnSpc>
                          <a:spcPct val="150000"/>
                        </a:lnSpc>
                        <a:buNone/>
                        <a:tabLst>
                          <a:tab pos="4231005" algn="l"/>
                          <a:tab pos="8191500" algn="l"/>
                        </a:tabLst>
                      </a:pP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West Lake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038698"/>
                  </a:ext>
                </a:extLst>
              </a:tr>
              <a:tr h="302289">
                <a:tc>
                  <a:txBody>
                    <a:bodyPr/>
                    <a:lstStyle/>
                    <a:p>
                      <a:pPr algn="ctr" hangingPunct="0">
                        <a:lnSpc>
                          <a:spcPct val="150000"/>
                        </a:lnSpc>
                        <a:buNone/>
                        <a:tabLst>
                          <a:tab pos="4231005" algn="l"/>
                          <a:tab pos="8191500" algn="l"/>
                        </a:tabLst>
                      </a:pP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Beijing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7450860"/>
                  </a:ext>
                </a:extLst>
              </a:tr>
              <a:tr h="302289">
                <a:tc>
                  <a:txBody>
                    <a:bodyPr/>
                    <a:lstStyle/>
                    <a:p>
                      <a:pPr algn="ctr" hangingPunct="0">
                        <a:lnSpc>
                          <a:spcPct val="150000"/>
                        </a:lnSpc>
                        <a:buNone/>
                        <a:tabLst>
                          <a:tab pos="4231005" algn="l"/>
                          <a:tab pos="8191500" algn="l"/>
                        </a:tabLst>
                      </a:pP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Huangshan Mountain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45844545"/>
                  </a:ext>
                </a:extLst>
              </a:tr>
              <a:tr h="302289">
                <a:tc>
                  <a:txBody>
                    <a:bodyPr/>
                    <a:lstStyle/>
                    <a:p>
                      <a:pPr algn="ctr" hangingPunct="0">
                        <a:lnSpc>
                          <a:spcPct val="150000"/>
                        </a:lnSpc>
                        <a:buNone/>
                        <a:tabLst>
                          <a:tab pos="4231005" algn="l"/>
                          <a:tab pos="8191500" algn="l"/>
                        </a:tabLst>
                      </a:pPr>
                      <a:r>
                        <a:rPr lang="en-US" sz="2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Guilin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700">
                          <a:solidFill>
                            <a:srgbClr val="000000"/>
                          </a:solidFill>
                          <a:effectLst/>
                          <a:latin typeface="+mn-ea"/>
                          <a:ea typeface="+mn-ea"/>
                          <a:cs typeface="Times New Roman" panose="02020603050405020304" pitchFamily="18" charset="0"/>
                        </a:rPr>
                        <a:t>√</a:t>
                      </a:r>
                      <a:endParaRPr lang="zh-CN" sz="120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2626862"/>
                  </a:ext>
                </a:extLst>
              </a:tr>
            </a:tbl>
          </a:graphicData>
        </a:graphic>
      </p:graphicFrame>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1139984"/>
            <a:ext cx="11485848" cy="3892861"/>
          </a:xfrm>
        </p:spPr>
        <p:txBody>
          <a:bodyPr/>
          <a:lstStyle/>
          <a:p>
            <a:r>
              <a:rPr lang="en-US" altLang="zh-CN"/>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a:p>
        </p:txBody>
      </p:sp>
      <p:sp>
        <p:nvSpPr>
          <p:cNvPr id="3" name="内容占位符 1">
            <a:extLst>
              <a:ext uri="{FF2B5EF4-FFF2-40B4-BE49-F238E27FC236}">
                <a16:creationId xmlns:a16="http://schemas.microsoft.com/office/drawing/2014/main" id="{0BD902A7-78C1-9346-135C-9BA59CBF77DE}"/>
              </a:ext>
            </a:extLst>
          </p:cNvPr>
          <p:cNvSpPr txBox="1">
            <a:spLocks/>
          </p:cNvSpPr>
          <p:nvPr/>
        </p:nvSpPr>
        <p:spPr bwMode="auto">
          <a:xfrm>
            <a:off x="378438" y="1102731"/>
            <a:ext cx="11333392"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father wants to go to Shanghai.Shanghai is very big and famous.My mother wants to go to the West Lake.There are lots of beautiful places to see.My brother wants to go to Beijing.He can visit the Great Wall.It’s old and long.My sister wants to go to the Huangshan Mountain.I want to go to Guilin.There are lots of mountains and lakes in Guilin.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154</Words>
  <Application>Microsoft Office PowerPoint</Application>
  <PresentationFormat>自定义</PresentationFormat>
  <Paragraphs>70</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363</cp:revision>
  <dcterms:created xsi:type="dcterms:W3CDTF">2020-11-06T05:24:00Z</dcterms:created>
  <dcterms:modified xsi:type="dcterms:W3CDTF">2025-06-10T09:38:30Z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